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78" r:id="rId17"/>
    <p:sldId id="265"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30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2021/12/8</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2021/12/8</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mDXvFKIcra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3242327"/>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5" y="3990203"/>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53" y="4513423"/>
            <a:ext cx="5109091" cy="1569660"/>
          </a:xfrm>
          <a:prstGeom prst="rect">
            <a:avLst/>
          </a:prstGeom>
          <a:noFill/>
        </p:spPr>
        <p:txBody>
          <a:bodyPr wrap="none" rtlCol="0">
            <a:spAutoFit/>
          </a:bodyPr>
          <a:lstStyle/>
          <a:p>
            <a:r>
              <a:rPr kumimoji="1" lang="ja-JP" altLang="en-US" sz="9600" b="1" dirty="0"/>
              <a:t>秋山　裕</a:t>
            </a:r>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37526"/>
            <a:ext cx="3002259" cy="2391474"/>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1200329"/>
          </a:xfrm>
          <a:prstGeom prst="rect">
            <a:avLst/>
          </a:prstGeom>
          <a:noFill/>
        </p:spPr>
        <p:txBody>
          <a:bodyPr wrap="square" rtlCol="0">
            <a:spAutoFit/>
          </a:bodyPr>
          <a:lstStyle/>
          <a:p>
            <a:pPr algn="ctr"/>
            <a:r>
              <a:rPr kumimoji="1" lang="ja-JP" altLang="en-US" dirty="0"/>
              <a:t>１年次３作品目</a:t>
            </a:r>
            <a:endParaRPr kumimoji="1" lang="en-US" altLang="ja-JP" dirty="0"/>
          </a:p>
          <a:p>
            <a:pPr algn="ctr"/>
            <a:r>
              <a:rPr lang="ja-JP" altLang="en-US" dirty="0"/>
              <a:t>スネークゲームです。</a:t>
            </a:r>
            <a:endParaRPr lang="en-US" altLang="ja-JP" dirty="0"/>
          </a:p>
          <a:p>
            <a:pPr algn="ctr"/>
            <a:r>
              <a:rPr lang="ja-JP" altLang="en-US" dirty="0"/>
              <a:t>配列を使ったマス目の塗りつぶしや</a:t>
            </a:r>
            <a:endParaRPr lang="en-US" altLang="ja-JP" dirty="0"/>
          </a:p>
          <a:p>
            <a:pPr algn="ctr"/>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214" y="1069974"/>
            <a:ext cx="4397966" cy="2333819"/>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119164" y="3876094"/>
            <a:ext cx="4290788" cy="1477328"/>
          </a:xfrm>
          <a:prstGeom prst="rect">
            <a:avLst/>
          </a:prstGeom>
          <a:noFill/>
        </p:spPr>
        <p:txBody>
          <a:bodyPr wrap="square" rtlCol="0">
            <a:spAutoFit/>
          </a:bodyPr>
          <a:lstStyle/>
          <a:p>
            <a:pPr algn="ctr"/>
            <a:r>
              <a:rPr kumimoji="1" lang="ja-JP" altLang="en-US" dirty="0"/>
              <a:t>１年次４作品目</a:t>
            </a:r>
            <a:endParaRPr kumimoji="1" lang="en-US" altLang="ja-JP" dirty="0"/>
          </a:p>
          <a:p>
            <a:pPr algn="ctr"/>
            <a:r>
              <a:rPr lang="en-US" altLang="ja-JP" dirty="0"/>
              <a:t>15</a:t>
            </a:r>
            <a:r>
              <a:rPr lang="ja-JP" altLang="en-US" dirty="0"/>
              <a:t>パズルです。</a:t>
            </a:r>
            <a:endParaRPr lang="en-US" altLang="ja-JP" dirty="0"/>
          </a:p>
          <a:p>
            <a:pPr algn="ctr"/>
            <a:r>
              <a:rPr kumimoji="1" lang="ja-JP" altLang="en-US" dirty="0"/>
              <a:t>動的配列を使った</a:t>
            </a:r>
            <a:endParaRPr kumimoji="1" lang="en-US" altLang="ja-JP" dirty="0"/>
          </a:p>
          <a:p>
            <a:pPr algn="ctr"/>
            <a:r>
              <a:rPr lang="ja-JP" altLang="en-US" dirty="0"/>
              <a:t>手数のリプレイ機能を</a:t>
            </a:r>
            <a:endParaRPr lang="en-US" altLang="ja-JP" dirty="0"/>
          </a:p>
          <a:p>
            <a:pPr algn="ctr"/>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3420" y="563988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1584" y="564812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3419" y="563988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1200329"/>
          </a:xfrm>
          <a:prstGeom prst="rect">
            <a:avLst/>
          </a:prstGeom>
          <a:noFill/>
        </p:spPr>
        <p:txBody>
          <a:bodyPr wrap="square" rtlCol="0">
            <a:spAutoFit/>
          </a:bodyPr>
          <a:lstStyle/>
          <a:p>
            <a:pPr algn="ctr"/>
            <a:r>
              <a:rPr kumimoji="1" lang="en-US" altLang="ja-JP" dirty="0"/>
              <a:t>1</a:t>
            </a:r>
            <a:r>
              <a:rPr kumimoji="1" lang="ja-JP" altLang="en-US" dirty="0"/>
              <a:t>年次</a:t>
            </a:r>
            <a:r>
              <a:rPr kumimoji="1" lang="en-US" altLang="ja-JP" dirty="0"/>
              <a:t>5</a:t>
            </a:r>
            <a:r>
              <a:rPr kumimoji="1" lang="ja-JP" altLang="en-US" dirty="0"/>
              <a:t>作品目</a:t>
            </a:r>
            <a:endParaRPr kumimoji="1" lang="en-US" altLang="ja-JP" dirty="0"/>
          </a:p>
          <a:p>
            <a:pPr algn="ctr"/>
            <a:r>
              <a:rPr lang="ja-JP" altLang="en-US" dirty="0"/>
              <a:t>アソウルクエストです。</a:t>
            </a:r>
            <a:endParaRPr lang="en-US" altLang="ja-JP" dirty="0"/>
          </a:p>
          <a:p>
            <a:pPr algn="ctr"/>
            <a:r>
              <a:rPr kumimoji="1" lang="ja-JP" altLang="en-US" dirty="0"/>
              <a:t>マップチップを使って、</a:t>
            </a:r>
            <a:endParaRPr kumimoji="1" lang="en-US" altLang="ja-JP" dirty="0"/>
          </a:p>
          <a:p>
            <a:pPr algn="ctr"/>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477328"/>
          </a:xfrm>
          <a:prstGeom prst="rect">
            <a:avLst/>
          </a:prstGeom>
          <a:noFill/>
        </p:spPr>
        <p:txBody>
          <a:bodyPr wrap="square" rtlCol="0">
            <a:spAutoFit/>
          </a:bodyPr>
          <a:lstStyle/>
          <a:p>
            <a:pPr algn="ctr"/>
            <a:r>
              <a:rPr kumimoji="1" lang="en-US" altLang="ja-JP" dirty="0"/>
              <a:t>1</a:t>
            </a:r>
            <a:r>
              <a:rPr kumimoji="1" lang="ja-JP" altLang="en-US" dirty="0"/>
              <a:t>年次</a:t>
            </a:r>
            <a:r>
              <a:rPr kumimoji="1" lang="en-US" altLang="ja-JP" dirty="0"/>
              <a:t>6</a:t>
            </a:r>
            <a:r>
              <a:rPr kumimoji="1" lang="ja-JP" altLang="en-US" dirty="0"/>
              <a:t>作品目</a:t>
            </a:r>
            <a:endParaRPr kumimoji="1" lang="en-US" altLang="ja-JP" dirty="0"/>
          </a:p>
          <a:p>
            <a:pPr algn="ctr"/>
            <a:r>
              <a:rPr kumimoji="1" lang="en-US" altLang="ja-JP" dirty="0"/>
              <a:t>ASOROCKMAN</a:t>
            </a:r>
            <a:r>
              <a:rPr kumimoji="1" lang="ja-JP" altLang="en-US" dirty="0"/>
              <a:t>です。</a:t>
            </a:r>
            <a:endParaRPr kumimoji="1" lang="en-US" altLang="ja-JP" dirty="0"/>
          </a:p>
          <a:p>
            <a:pPr algn="ctr"/>
            <a:r>
              <a:rPr lang="ja-JP" altLang="en-US" dirty="0"/>
              <a:t>サイドスクロールゲームで、</a:t>
            </a:r>
            <a:endParaRPr lang="en-US" altLang="ja-JP" dirty="0"/>
          </a:p>
          <a:p>
            <a:pPr algn="ctr"/>
            <a:r>
              <a:rPr kumimoji="1" lang="ja-JP" altLang="en-US" dirty="0"/>
              <a:t>パーティクルに</a:t>
            </a:r>
            <a:endParaRPr kumimoji="1" lang="en-US" altLang="ja-JP" dirty="0"/>
          </a:p>
          <a:p>
            <a:pPr algn="ctr"/>
            <a:r>
              <a:rPr kumimoji="1" lang="ja-JP" altLang="en-US" dirty="0"/>
              <a:t>チャレンジしました。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9"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sp>
        <p:nvSpPr>
          <p:cNvPr id="20" name="正方形/長方形 19">
            <a:extLst>
              <a:ext uri="{FF2B5EF4-FFF2-40B4-BE49-F238E27FC236}">
                <a16:creationId xmlns:a16="http://schemas.microsoft.com/office/drawing/2014/main" id="{22354268-6AD9-457E-98FF-E4068E1FBB33}"/>
              </a:ext>
            </a:extLst>
          </p:cNvPr>
          <p:cNvSpPr/>
          <p:nvPr/>
        </p:nvSpPr>
        <p:spPr>
          <a:xfrm>
            <a:off x="528805" y="564009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06B1418D-12F1-4610-A6C3-7E8002E35D41}"/>
              </a:ext>
            </a:extLst>
          </p:cNvPr>
          <p:cNvSpPr txBox="1"/>
          <p:nvPr/>
        </p:nvSpPr>
        <p:spPr>
          <a:xfrm>
            <a:off x="1806969" y="564833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4A50F20B-4FF9-4F5C-93C0-127D2F143BA7}"/>
              </a:ext>
            </a:extLst>
          </p:cNvPr>
          <p:cNvSpPr txBox="1"/>
          <p:nvPr/>
        </p:nvSpPr>
        <p:spPr>
          <a:xfrm>
            <a:off x="528804" y="564009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A12402DC-920F-4E5E-903C-24E6BFE8DA09}"/>
              </a:ext>
            </a:extLst>
          </p:cNvPr>
          <p:cNvSpPr/>
          <p:nvPr/>
        </p:nvSpPr>
        <p:spPr>
          <a:xfrm>
            <a:off x="9029347" y="564009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6C915C1B-BE0C-4C02-9564-05D93ED45307}"/>
              </a:ext>
            </a:extLst>
          </p:cNvPr>
          <p:cNvSpPr txBox="1"/>
          <p:nvPr/>
        </p:nvSpPr>
        <p:spPr>
          <a:xfrm>
            <a:off x="10307511" y="564833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136455D0-B65A-4533-9CE4-1E644CECF684}"/>
              </a:ext>
            </a:extLst>
          </p:cNvPr>
          <p:cNvSpPr txBox="1"/>
          <p:nvPr/>
        </p:nvSpPr>
        <p:spPr>
          <a:xfrm>
            <a:off x="9029346" y="564009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20" y="1045765"/>
            <a:ext cx="3551676" cy="2391473"/>
          </a:xfrm>
          <a:prstGeom prst="rect">
            <a:avLst/>
          </a:prstGeom>
        </p:spPr>
      </p:pic>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19164" y="3876094"/>
            <a:ext cx="4290788" cy="1477328"/>
          </a:xfrm>
          <a:prstGeom prst="rect">
            <a:avLst/>
          </a:prstGeom>
          <a:noFill/>
        </p:spPr>
        <p:txBody>
          <a:bodyPr wrap="square" rtlCol="0">
            <a:spAutoFit/>
          </a:bodyPr>
          <a:lstStyle/>
          <a:p>
            <a:pPr algn="ctr"/>
            <a:r>
              <a:rPr lang="en-US" altLang="ja-JP" dirty="0"/>
              <a:t>2</a:t>
            </a:r>
            <a:r>
              <a:rPr lang="ja-JP" altLang="en-US" dirty="0"/>
              <a:t>年次</a:t>
            </a:r>
            <a:r>
              <a:rPr lang="en-US" altLang="ja-JP" dirty="0"/>
              <a:t>2</a:t>
            </a:r>
            <a:r>
              <a:rPr lang="ja-JP" altLang="en-US" dirty="0"/>
              <a:t>作目です。</a:t>
            </a:r>
            <a:endParaRPr lang="en-US" altLang="ja-JP" dirty="0"/>
          </a:p>
          <a:p>
            <a:pPr algn="ctr"/>
            <a:r>
              <a:rPr kumimoji="1" lang="ja-JP" altLang="en-US" dirty="0"/>
              <a:t>初めての</a:t>
            </a:r>
            <a:r>
              <a:rPr kumimoji="1" lang="en-US" altLang="ja-JP" dirty="0"/>
              <a:t>3D</a:t>
            </a:r>
            <a:r>
              <a:rPr kumimoji="1" lang="ja-JP" altLang="en-US" dirty="0"/>
              <a:t>ゲームで</a:t>
            </a:r>
            <a:endParaRPr kumimoji="1" lang="en-US" altLang="ja-JP" dirty="0"/>
          </a:p>
          <a:p>
            <a:pPr algn="ctr"/>
            <a:r>
              <a:rPr kumimoji="1" lang="ja-JP" altLang="en-US" dirty="0"/>
              <a:t>プレイヤーの向きを向くモデルと</a:t>
            </a:r>
            <a:endParaRPr kumimoji="1" lang="en-US" altLang="ja-JP" dirty="0"/>
          </a:p>
          <a:p>
            <a:pPr algn="ctr"/>
            <a:r>
              <a:rPr kumimoji="1" lang="ja-JP" altLang="en-US" dirty="0"/>
              <a:t>ビルボード、フォグを使ってマップを作っています。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010" y="1037525"/>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636721" y="3682520"/>
            <a:ext cx="4290788" cy="1815882"/>
          </a:xfrm>
          <a:prstGeom prst="rect">
            <a:avLst/>
          </a:prstGeom>
          <a:noFill/>
        </p:spPr>
        <p:txBody>
          <a:bodyPr wrap="square" rtlCol="0">
            <a:spAutoFit/>
          </a:bodyPr>
          <a:lstStyle/>
          <a:p>
            <a:pPr algn="ctr"/>
            <a:r>
              <a:rPr lang="en-US" altLang="ja-JP" sz="1600" dirty="0"/>
              <a:t>2</a:t>
            </a:r>
            <a:r>
              <a:rPr lang="ja-JP" altLang="en-US" sz="1600" dirty="0"/>
              <a:t>年次</a:t>
            </a:r>
            <a:r>
              <a:rPr lang="en-US" altLang="ja-JP" sz="1600" dirty="0"/>
              <a:t>1</a:t>
            </a:r>
            <a:r>
              <a:rPr lang="ja-JP" altLang="en-US" sz="1600" dirty="0"/>
              <a:t>作目</a:t>
            </a:r>
            <a:endParaRPr lang="en-US" altLang="ja-JP" sz="1600" dirty="0"/>
          </a:p>
          <a:p>
            <a:pPr algn="ctr"/>
            <a:r>
              <a:rPr kumimoji="1" lang="ja-JP" altLang="en-US" sz="1600" dirty="0"/>
              <a:t>券売機決算です。</a:t>
            </a:r>
            <a:endParaRPr kumimoji="1" lang="en-US" altLang="ja-JP" sz="1600" dirty="0"/>
          </a:p>
          <a:p>
            <a:pPr algn="ctr"/>
            <a:r>
              <a:rPr lang="en-US" altLang="ja-JP" sz="1600" dirty="0"/>
              <a:t>2</a:t>
            </a:r>
            <a:r>
              <a:rPr lang="ja-JP" altLang="en-US" sz="1600" dirty="0"/>
              <a:t>年次最初の演習で</a:t>
            </a:r>
            <a:endParaRPr lang="en-US" altLang="ja-JP" sz="1600" dirty="0"/>
          </a:p>
          <a:p>
            <a:pPr algn="ctr"/>
            <a:r>
              <a:rPr kumimoji="1" lang="ja-JP" altLang="en-US" sz="1600" dirty="0"/>
              <a:t>決められた金額のお代に</a:t>
            </a:r>
            <a:endParaRPr kumimoji="1" lang="en-US" altLang="ja-JP" sz="1600" dirty="0"/>
          </a:p>
          <a:p>
            <a:pPr algn="ctr"/>
            <a:r>
              <a:rPr lang="ja-JP" altLang="en-US" sz="1600" dirty="0"/>
              <a:t>手持ちの金額から好きなだけ出し</a:t>
            </a:r>
            <a:endParaRPr lang="en-US" altLang="ja-JP" sz="1600" dirty="0"/>
          </a:p>
          <a:p>
            <a:pPr algn="ctr"/>
            <a:r>
              <a:rPr kumimoji="1" lang="ja-JP" altLang="en-US" sz="1600" dirty="0"/>
              <a:t>決済後、自分の手持ちに加算する</a:t>
            </a:r>
            <a:endParaRPr kumimoji="1" lang="en-US" altLang="ja-JP" sz="1600" dirty="0"/>
          </a:p>
          <a:p>
            <a:pPr algn="ctr"/>
            <a:r>
              <a:rPr lang="ja-JP" altLang="en-US" sz="1600" dirty="0"/>
              <a:t>といった仕組みです。</a:t>
            </a:r>
            <a:endParaRPr kumimoji="1" lang="en-US" altLang="ja-JP" sz="1600" dirty="0"/>
          </a:p>
        </p:txBody>
      </p:sp>
      <p:sp>
        <p:nvSpPr>
          <p:cNvPr id="17" name="正方形/長方形 16">
            <a:extLst>
              <a:ext uri="{FF2B5EF4-FFF2-40B4-BE49-F238E27FC236}">
                <a16:creationId xmlns:a16="http://schemas.microsoft.com/office/drawing/2014/main" id="{AA4947B3-AF70-4B59-A705-12DA5321ED1E}"/>
              </a:ext>
            </a:extLst>
          </p:cNvPr>
          <p:cNvSpPr/>
          <p:nvPr/>
        </p:nvSpPr>
        <p:spPr>
          <a:xfrm>
            <a:off x="528805" y="564009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D2C61AFF-062F-4DF9-899E-52405C9BBC61}"/>
              </a:ext>
            </a:extLst>
          </p:cNvPr>
          <p:cNvSpPr txBox="1"/>
          <p:nvPr/>
        </p:nvSpPr>
        <p:spPr>
          <a:xfrm>
            <a:off x="1806969" y="564833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882B729C-CC8A-4C66-93A3-67D8BEAF8DAE}"/>
              </a:ext>
            </a:extLst>
          </p:cNvPr>
          <p:cNvSpPr txBox="1"/>
          <p:nvPr/>
        </p:nvSpPr>
        <p:spPr>
          <a:xfrm>
            <a:off x="528804" y="564009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48397" y="564009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26561" y="564833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48396" y="564009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114" y="1052670"/>
            <a:ext cx="3512004" cy="2376330"/>
          </a:xfrm>
          <a:prstGeom prst="rect">
            <a:avLst/>
          </a:prstGeom>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2</a:t>
            </a:r>
            <a:r>
              <a:rPr lang="ja-JP" altLang="en-US" dirty="0"/>
              <a:t>年次</a:t>
            </a:r>
            <a:r>
              <a:rPr lang="en-US" altLang="ja-JP" dirty="0"/>
              <a:t>3</a:t>
            </a:r>
            <a:r>
              <a:rPr lang="ja-JP" altLang="en-US" dirty="0"/>
              <a:t>作目</a:t>
            </a:r>
            <a:endParaRPr lang="en-US" altLang="ja-JP" dirty="0"/>
          </a:p>
          <a:p>
            <a:pPr algn="ctr"/>
            <a:r>
              <a:rPr kumimoji="1" lang="ja-JP" altLang="en-US" dirty="0"/>
              <a:t>メルヘンメイズです。</a:t>
            </a:r>
            <a:endParaRPr kumimoji="1" lang="en-US" altLang="ja-JP" dirty="0"/>
          </a:p>
          <a:p>
            <a:pPr algn="ctr"/>
            <a:r>
              <a:rPr lang="ja-JP" altLang="en-US" dirty="0"/>
              <a:t>カメラ視点が固定された状態で</a:t>
            </a:r>
            <a:endParaRPr lang="en-US" altLang="ja-JP" dirty="0"/>
          </a:p>
          <a:p>
            <a:pPr algn="ctr"/>
            <a:r>
              <a:rPr kumimoji="1" lang="ja-JP" altLang="en-US" dirty="0"/>
              <a:t>ゲームが進行する</a:t>
            </a:r>
            <a:r>
              <a:rPr kumimoji="1" lang="en-US" altLang="ja-JP" dirty="0"/>
              <a:t>3D</a:t>
            </a:r>
            <a:r>
              <a:rPr kumimoji="1" lang="ja-JP" altLang="en-US" dirty="0"/>
              <a:t>アクション</a:t>
            </a:r>
            <a:endParaRPr kumimoji="1" lang="en-US" altLang="ja-JP" dirty="0"/>
          </a:p>
          <a:p>
            <a:pPr algn="ct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200329"/>
          </a:xfrm>
          <a:prstGeom prst="rect">
            <a:avLst/>
          </a:prstGeom>
          <a:noFill/>
        </p:spPr>
        <p:txBody>
          <a:bodyPr wrap="square" rtlCol="0">
            <a:spAutoFit/>
          </a:bodyPr>
          <a:lstStyle/>
          <a:p>
            <a:pPr algn="ctr"/>
            <a:r>
              <a:rPr lang="en-US" altLang="ja-JP" dirty="0"/>
              <a:t>2</a:t>
            </a:r>
            <a:r>
              <a:rPr lang="ja-JP" altLang="en-US" dirty="0"/>
              <a:t>年次</a:t>
            </a:r>
            <a:r>
              <a:rPr lang="en-US" altLang="ja-JP" dirty="0"/>
              <a:t>4</a:t>
            </a:r>
            <a:r>
              <a:rPr lang="ja-JP" altLang="en-US" dirty="0"/>
              <a:t>作目</a:t>
            </a:r>
            <a:endParaRPr lang="en-US" altLang="ja-JP" dirty="0"/>
          </a:p>
          <a:p>
            <a:pPr algn="ctr"/>
            <a:r>
              <a:rPr lang="ja-JP" altLang="en-US" dirty="0"/>
              <a:t>マトリクス回転を</a:t>
            </a:r>
            <a:endParaRPr lang="en-US" altLang="ja-JP" dirty="0"/>
          </a:p>
          <a:p>
            <a:pPr algn="ctr"/>
            <a:r>
              <a:rPr lang="ja-JP" altLang="en-US" dirty="0"/>
              <a:t>利用したモデル回転と</a:t>
            </a:r>
            <a:endParaRPr lang="en-US" altLang="ja-JP" dirty="0"/>
          </a:p>
          <a:p>
            <a:pPr algn="ctr"/>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17" name="正方形/長方形 16">
            <a:extLst>
              <a:ext uri="{FF2B5EF4-FFF2-40B4-BE49-F238E27FC236}">
                <a16:creationId xmlns:a16="http://schemas.microsoft.com/office/drawing/2014/main" id="{B0874A29-AE61-457B-9C39-3B0928C9C6CD}"/>
              </a:ext>
            </a:extLst>
          </p:cNvPr>
          <p:cNvSpPr/>
          <p:nvPr/>
        </p:nvSpPr>
        <p:spPr>
          <a:xfrm>
            <a:off x="9033420" y="564009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0" name="テキスト ボックス 19">
            <a:extLst>
              <a:ext uri="{FF2B5EF4-FFF2-40B4-BE49-F238E27FC236}">
                <a16:creationId xmlns:a16="http://schemas.microsoft.com/office/drawing/2014/main" id="{B3121D6F-E4F7-4DE2-B34F-2322986BFB95}"/>
              </a:ext>
            </a:extLst>
          </p:cNvPr>
          <p:cNvSpPr txBox="1"/>
          <p:nvPr/>
        </p:nvSpPr>
        <p:spPr>
          <a:xfrm>
            <a:off x="10311584" y="564833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C8E83685-5177-4F52-8426-71F8BF5EC286}"/>
              </a:ext>
            </a:extLst>
          </p:cNvPr>
          <p:cNvSpPr txBox="1"/>
          <p:nvPr/>
        </p:nvSpPr>
        <p:spPr>
          <a:xfrm>
            <a:off x="9033419" y="564009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3944D237-0AF4-4DDD-8CAA-B95EF3BCD80E}"/>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50FEA17A-8A9A-482D-B039-BAE6D2E6C362}"/>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B767864B-469D-492D-9E48-D9072C87BD66}"/>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1"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２年次</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2</a:t>
            </a:r>
            <a:r>
              <a:rPr lang="ja-JP" altLang="en-US" dirty="0"/>
              <a:t>年次の</a:t>
            </a:r>
            <a:r>
              <a:rPr lang="en-US" altLang="ja-JP" dirty="0"/>
              <a:t>Unity</a:t>
            </a:r>
            <a:r>
              <a:rPr lang="ja-JP" altLang="en-US" dirty="0"/>
              <a:t>制作課題で作った</a:t>
            </a:r>
            <a:endParaRPr lang="en-US" altLang="ja-JP" dirty="0"/>
          </a:p>
          <a:p>
            <a:pPr algn="ctr"/>
            <a:r>
              <a:rPr kumimoji="1" lang="en-US" altLang="ja-JP" dirty="0"/>
              <a:t>2D</a:t>
            </a:r>
            <a:r>
              <a:rPr kumimoji="1" lang="ja-JP" altLang="en-US" dirty="0"/>
              <a:t>シューティングゲームです。</a:t>
            </a:r>
            <a:endParaRPr kumimoji="1" lang="en-US" altLang="ja-JP" dirty="0"/>
          </a:p>
          <a:p>
            <a:pPr algn="ctr"/>
            <a:r>
              <a:rPr lang="ja-JP" altLang="en-US" dirty="0"/>
              <a:t>処理は簡単で、自機の左右移動</a:t>
            </a:r>
            <a:endParaRPr lang="en-US" altLang="ja-JP" dirty="0"/>
          </a:p>
          <a:p>
            <a:pPr algn="ctr"/>
            <a:r>
              <a:rPr kumimoji="1" lang="ja-JP" altLang="en-US" dirty="0"/>
              <a:t>弾の発射、岩の自動生成</a:t>
            </a:r>
            <a:endParaRPr kumimoji="1" lang="en-US" altLang="ja-JP" dirty="0"/>
          </a:p>
          <a:p>
            <a:pPr algn="ctr"/>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pPr algn="ctr"/>
            <a:r>
              <a:rPr lang="en-US" altLang="ja-JP" sz="1600" dirty="0"/>
              <a:t>2</a:t>
            </a:r>
            <a:r>
              <a:rPr lang="ja-JP" altLang="en-US" sz="1600" dirty="0"/>
              <a:t>年次の</a:t>
            </a:r>
            <a:r>
              <a:rPr lang="en-US" altLang="ja-JP" sz="1600" dirty="0"/>
              <a:t>Unity</a:t>
            </a:r>
            <a:r>
              <a:rPr lang="ja-JP" altLang="en-US" sz="1600" dirty="0"/>
              <a:t>授業制作で作った</a:t>
            </a:r>
            <a:endParaRPr lang="en-US" altLang="ja-JP" sz="1600" dirty="0"/>
          </a:p>
          <a:p>
            <a:pPr algn="ctr"/>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pPr algn="ctr"/>
            <a:r>
              <a:rPr lang="ja-JP" altLang="en-US" sz="1600" dirty="0"/>
              <a:t>プレイヤーは画面クリックで</a:t>
            </a:r>
            <a:endParaRPr lang="en-US" altLang="ja-JP" sz="1600" dirty="0"/>
          </a:p>
          <a:p>
            <a:pPr algn="ctr"/>
            <a:r>
              <a:rPr kumimoji="1" lang="ja-JP" altLang="en-US" sz="1600" dirty="0"/>
              <a:t>キャンディーを撃つことができ</a:t>
            </a:r>
            <a:endParaRPr kumimoji="1" lang="en-US" altLang="ja-JP" sz="1600" dirty="0"/>
          </a:p>
          <a:p>
            <a:pPr algn="ctr"/>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91" y="1128325"/>
            <a:ext cx="3335449" cy="2209875"/>
          </a:xfrm>
          <a:prstGeom prst="rect">
            <a:avLst/>
          </a:prstGeom>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166" y="1128325"/>
            <a:ext cx="3444443" cy="2209875"/>
          </a:xfrm>
          <a:prstGeom prst="rect">
            <a:avLst/>
          </a:prstGeom>
        </p:spPr>
      </p:pic>
      <p:sp>
        <p:nvSpPr>
          <p:cNvPr id="17" name="正方形/長方形 16">
            <a:extLst>
              <a:ext uri="{FF2B5EF4-FFF2-40B4-BE49-F238E27FC236}">
                <a16:creationId xmlns:a16="http://schemas.microsoft.com/office/drawing/2014/main" id="{D0AA96BA-E0A5-4DB2-9FAD-262AE15D2E5C}"/>
              </a:ext>
            </a:extLst>
          </p:cNvPr>
          <p:cNvSpPr/>
          <p:nvPr/>
        </p:nvSpPr>
        <p:spPr>
          <a:xfrm>
            <a:off x="9057922" y="5648333"/>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0" name="テキスト ボックス 19">
            <a:extLst>
              <a:ext uri="{FF2B5EF4-FFF2-40B4-BE49-F238E27FC236}">
                <a16:creationId xmlns:a16="http://schemas.microsoft.com/office/drawing/2014/main" id="{EEAABEF3-4EEA-445E-8B6C-A89FB6530EAF}"/>
              </a:ext>
            </a:extLst>
          </p:cNvPr>
          <p:cNvSpPr txBox="1"/>
          <p:nvPr/>
        </p:nvSpPr>
        <p:spPr>
          <a:xfrm>
            <a:off x="10336086" y="5656571"/>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22" name="テキスト ボックス 21">
            <a:extLst>
              <a:ext uri="{FF2B5EF4-FFF2-40B4-BE49-F238E27FC236}">
                <a16:creationId xmlns:a16="http://schemas.microsoft.com/office/drawing/2014/main" id="{7282EF5B-CA17-4336-8931-9124CC59EB9D}"/>
              </a:ext>
            </a:extLst>
          </p:cNvPr>
          <p:cNvSpPr txBox="1"/>
          <p:nvPr/>
        </p:nvSpPr>
        <p:spPr>
          <a:xfrm>
            <a:off x="9057921" y="5648332"/>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1536066B-8BF0-44B6-A358-F9BD4FE28EC2}"/>
              </a:ext>
            </a:extLst>
          </p:cNvPr>
          <p:cNvSpPr/>
          <p:nvPr/>
        </p:nvSpPr>
        <p:spPr>
          <a:xfrm>
            <a:off x="528805" y="564009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A8552E10-73ED-46DF-B5B4-F969C6F722B5}"/>
              </a:ext>
            </a:extLst>
          </p:cNvPr>
          <p:cNvSpPr txBox="1"/>
          <p:nvPr/>
        </p:nvSpPr>
        <p:spPr>
          <a:xfrm>
            <a:off x="1806969" y="564833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5" name="テキスト ボックス 24">
            <a:extLst>
              <a:ext uri="{FF2B5EF4-FFF2-40B4-BE49-F238E27FC236}">
                <a16:creationId xmlns:a16="http://schemas.microsoft.com/office/drawing/2014/main" id="{4AD61C7C-9765-4E07-990B-FFAFB4E3A846}"/>
              </a:ext>
            </a:extLst>
          </p:cNvPr>
          <p:cNvSpPr txBox="1"/>
          <p:nvPr/>
        </p:nvSpPr>
        <p:spPr>
          <a:xfrm>
            <a:off x="528804" y="564009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69" y="1029957"/>
            <a:ext cx="1780379" cy="2399043"/>
          </a:xfrm>
          <a:prstGeom prst="rect">
            <a:avLst/>
          </a:prstGeom>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477328"/>
          </a:xfrm>
          <a:prstGeom prst="rect">
            <a:avLst/>
          </a:prstGeom>
          <a:noFill/>
        </p:spPr>
        <p:txBody>
          <a:bodyPr wrap="square" rtlCol="0">
            <a:spAutoFit/>
          </a:bodyPr>
          <a:lstStyle/>
          <a:p>
            <a:pPr algn="ctr"/>
            <a:r>
              <a:rPr kumimoji="1" lang="en-US" altLang="ja-JP" dirty="0"/>
              <a:t>3</a:t>
            </a:r>
            <a:r>
              <a:rPr kumimoji="1" lang="ja-JP" altLang="en-US" dirty="0"/>
              <a:t>年次</a:t>
            </a:r>
            <a:r>
              <a:rPr kumimoji="1" lang="en-US" altLang="ja-JP" dirty="0"/>
              <a:t>1</a:t>
            </a:r>
            <a:r>
              <a:rPr kumimoji="1" lang="ja-JP" altLang="en-US" dirty="0"/>
              <a:t>作品目</a:t>
            </a:r>
            <a:endParaRPr kumimoji="1" lang="en-US" altLang="ja-JP" dirty="0"/>
          </a:p>
          <a:p>
            <a:pPr algn="ctr"/>
            <a:r>
              <a:rPr lang="ja-JP" altLang="en-US" dirty="0"/>
              <a:t>テトリスです。</a:t>
            </a:r>
            <a:endParaRPr lang="en-US" altLang="ja-JP" dirty="0"/>
          </a:p>
          <a:p>
            <a:pPr algn="ctr"/>
            <a:r>
              <a:rPr kumimoji="1" lang="ja-JP" altLang="en-US" dirty="0"/>
              <a:t>上からランダムな順番で落ちてくる</a:t>
            </a:r>
            <a:endParaRPr kumimoji="1" lang="en-US" altLang="ja-JP" dirty="0"/>
          </a:p>
          <a:p>
            <a:pPr algn="ctr"/>
            <a:r>
              <a:rPr lang="ja-JP" altLang="en-US" dirty="0"/>
              <a:t>ミノを並べて横一列が揃ったら</a:t>
            </a:r>
            <a:endParaRPr lang="en-US" altLang="ja-JP" dirty="0"/>
          </a:p>
          <a:p>
            <a:pPr algn="ctr"/>
            <a:r>
              <a:rPr kumimoji="1" lang="ja-JP" altLang="en-US" dirty="0"/>
              <a:t>消えるという一般的なものです。</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6" y="1029958"/>
            <a:ext cx="3691164" cy="2407282"/>
          </a:xfrm>
          <a:prstGeom prst="rect">
            <a:avLst/>
          </a:prstGeom>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477328"/>
          </a:xfrm>
          <a:prstGeom prst="rect">
            <a:avLst/>
          </a:prstGeom>
          <a:noFill/>
        </p:spPr>
        <p:txBody>
          <a:bodyPr wrap="square" rtlCol="0">
            <a:spAutoFit/>
          </a:bodyPr>
          <a:lstStyle/>
          <a:p>
            <a:pPr algn="ctr"/>
            <a:r>
              <a:rPr kumimoji="1" lang="en-US" altLang="ja-JP" dirty="0"/>
              <a:t>3</a:t>
            </a:r>
            <a:r>
              <a:rPr kumimoji="1" lang="ja-JP" altLang="en-US" dirty="0"/>
              <a:t>年次</a:t>
            </a:r>
            <a:r>
              <a:rPr kumimoji="1" lang="en-US" altLang="ja-JP" dirty="0"/>
              <a:t>2</a:t>
            </a:r>
            <a:r>
              <a:rPr kumimoji="1" lang="ja-JP" altLang="en-US" dirty="0"/>
              <a:t>作品目</a:t>
            </a:r>
            <a:endParaRPr kumimoji="1" lang="en-US" altLang="ja-JP" dirty="0"/>
          </a:p>
          <a:p>
            <a:pPr algn="ctr"/>
            <a:r>
              <a:rPr lang="ja-JP" altLang="en-US" dirty="0"/>
              <a:t>倉庫番です。</a:t>
            </a:r>
            <a:endParaRPr lang="en-US" altLang="ja-JP" dirty="0"/>
          </a:p>
          <a:p>
            <a:pPr algn="ctr"/>
            <a:r>
              <a:rPr kumimoji="1" lang="ja-JP" altLang="en-US" dirty="0"/>
              <a:t>プレイヤー</a:t>
            </a:r>
            <a:r>
              <a:rPr lang="ja-JP" altLang="en-US" dirty="0"/>
              <a:t>が</a:t>
            </a:r>
            <a:r>
              <a:rPr kumimoji="1" lang="ja-JP" altLang="en-US" dirty="0"/>
              <a:t>マス目を移動し</a:t>
            </a:r>
            <a:endParaRPr kumimoji="1" lang="en-US" altLang="ja-JP" dirty="0"/>
          </a:p>
          <a:p>
            <a:pPr algn="ctr"/>
            <a:r>
              <a:rPr lang="ja-JP" altLang="en-US" dirty="0"/>
              <a:t>荷物を目標地点にすべて運んだら</a:t>
            </a:r>
            <a:endParaRPr lang="en-US" altLang="ja-JP" dirty="0"/>
          </a:p>
          <a:p>
            <a:pPr algn="ctr"/>
            <a:r>
              <a:rPr lang="ja-JP" altLang="en-US" dirty="0"/>
              <a:t>クリアというものです。</a:t>
            </a:r>
            <a:endParaRPr lang="en-US" altLang="ja-JP" dirty="0"/>
          </a:p>
        </p:txBody>
      </p:sp>
      <p:sp>
        <p:nvSpPr>
          <p:cNvPr id="17" name="正方形/長方形 16">
            <a:extLst>
              <a:ext uri="{FF2B5EF4-FFF2-40B4-BE49-F238E27FC236}">
                <a16:creationId xmlns:a16="http://schemas.microsoft.com/office/drawing/2014/main" id="{2DC3044E-5990-4D2C-8D75-78CB3276CC23}"/>
              </a:ext>
            </a:extLst>
          </p:cNvPr>
          <p:cNvSpPr/>
          <p:nvPr/>
        </p:nvSpPr>
        <p:spPr>
          <a:xfrm>
            <a:off x="9033420" y="5646382"/>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BD9AF293-F6C0-415A-B714-D8B04F7593A5}"/>
              </a:ext>
            </a:extLst>
          </p:cNvPr>
          <p:cNvSpPr txBox="1"/>
          <p:nvPr/>
        </p:nvSpPr>
        <p:spPr>
          <a:xfrm>
            <a:off x="10311584" y="5654620"/>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6F6DA5C5-92E3-4013-82ED-1382AAA795BE}"/>
              </a:ext>
            </a:extLst>
          </p:cNvPr>
          <p:cNvSpPr txBox="1"/>
          <p:nvPr/>
        </p:nvSpPr>
        <p:spPr>
          <a:xfrm>
            <a:off x="9033419" y="5646381"/>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7EE2747B-B157-446A-90CA-A8A44B844327}"/>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915C1B1B-87A2-4097-9324-3A4DD3DB2512}"/>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FF7080-EA49-4F90-B339-FBD1C252595B}"/>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36308" y="3865988"/>
            <a:ext cx="4108817" cy="1200329"/>
          </a:xfrm>
          <a:prstGeom prst="rect">
            <a:avLst/>
          </a:prstGeom>
          <a:noFill/>
        </p:spPr>
        <p:txBody>
          <a:bodyPr wrap="none" rtlCol="0">
            <a:spAutoFit/>
          </a:bodyPr>
          <a:lstStyle/>
          <a:p>
            <a:pPr algn="ctr"/>
            <a:r>
              <a:rPr kumimoji="1" lang="en-US" altLang="ja-JP" dirty="0"/>
              <a:t>3</a:t>
            </a:r>
            <a:r>
              <a:rPr kumimoji="1" lang="ja-JP" altLang="en-US" dirty="0"/>
              <a:t>年次</a:t>
            </a:r>
            <a:r>
              <a:rPr lang="en-US" altLang="ja-JP" dirty="0"/>
              <a:t>3</a:t>
            </a:r>
            <a:r>
              <a:rPr kumimoji="1" lang="ja-JP" altLang="en-US" dirty="0"/>
              <a:t>作品目</a:t>
            </a:r>
          </a:p>
          <a:p>
            <a:pPr algn="ctr"/>
            <a:r>
              <a:rPr lang="en-US" altLang="ja-JP" dirty="0"/>
              <a:t>3D</a:t>
            </a:r>
            <a:r>
              <a:rPr lang="ja-JP" altLang="en-US" dirty="0"/>
              <a:t>シューティングです。</a:t>
            </a:r>
            <a:endParaRPr lang="en-US" altLang="ja-JP" dirty="0"/>
          </a:p>
          <a:p>
            <a:pPr algn="ctr"/>
            <a:r>
              <a:rPr kumimoji="1" lang="ja-JP" altLang="en-US" dirty="0"/>
              <a:t>クォータニオンを用いたモデル制御に</a:t>
            </a:r>
            <a:endParaRPr kumimoji="1" lang="en-US" altLang="ja-JP" dirty="0"/>
          </a:p>
          <a:p>
            <a:pPr algn="ct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7" y="3845776"/>
            <a:ext cx="3877985" cy="1477328"/>
          </a:xfrm>
          <a:prstGeom prst="rect">
            <a:avLst/>
          </a:prstGeom>
          <a:noFill/>
        </p:spPr>
        <p:txBody>
          <a:bodyPr wrap="none" rtlCol="0">
            <a:spAutoFit/>
          </a:bodyPr>
          <a:lstStyle/>
          <a:p>
            <a:pPr algn="ctr"/>
            <a:r>
              <a:rPr lang="en-US" altLang="ja-JP" dirty="0"/>
              <a:t>3</a:t>
            </a:r>
            <a:r>
              <a:rPr lang="ja-JP" altLang="en-US" dirty="0"/>
              <a:t>年次</a:t>
            </a:r>
            <a:r>
              <a:rPr lang="en-US" altLang="ja-JP" dirty="0"/>
              <a:t>4</a:t>
            </a:r>
            <a:r>
              <a:rPr lang="ja-JP" altLang="en-US" dirty="0"/>
              <a:t>作品目</a:t>
            </a:r>
            <a:endParaRPr lang="en-US" altLang="ja-JP" dirty="0"/>
          </a:p>
          <a:p>
            <a:pPr algn="ctr"/>
            <a:r>
              <a:rPr kumimoji="1" lang="en-US" altLang="ja-JP" dirty="0"/>
              <a:t>3D</a:t>
            </a:r>
            <a:r>
              <a:rPr kumimoji="1" lang="ja-JP" altLang="en-US" dirty="0"/>
              <a:t>アクションです。</a:t>
            </a:r>
            <a:endParaRPr kumimoji="1" lang="en-US" altLang="ja-JP" dirty="0"/>
          </a:p>
          <a:p>
            <a:pPr algn="ctr"/>
            <a:r>
              <a:rPr kumimoji="1" lang="ja-JP" altLang="en-US" dirty="0"/>
              <a:t>各足場ごとで違う重力の方向に</a:t>
            </a:r>
            <a:endParaRPr kumimoji="1" lang="en-US" altLang="ja-JP" dirty="0"/>
          </a:p>
          <a:p>
            <a:pPr algn="ctr"/>
            <a:r>
              <a:rPr lang="ja-JP" altLang="en-US" dirty="0"/>
              <a:t>合わせて、カメラやキャラクターが</a:t>
            </a:r>
            <a:endParaRPr lang="en-US" altLang="ja-JP" dirty="0"/>
          </a:p>
          <a:p>
            <a:pPr algn="ctr"/>
            <a:r>
              <a:rPr kumimoji="1" lang="ja-JP" altLang="en-US" dirty="0"/>
              <a:t>動きます。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3" y="-65225"/>
            <a:ext cx="2281394"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endParaRPr lang="en-US" altLang="ja-JP" sz="5400" b="1" spc="50" dirty="0">
              <a:ln w="0"/>
              <a:solidFill>
                <a:schemeClr val="bg2"/>
              </a:solidFill>
              <a:effectLst>
                <a:innerShdw blurRad="63500" dist="50800" dir="13500000">
                  <a:srgbClr val="000000">
                    <a:alpha val="50000"/>
                  </a:srgbClr>
                </a:innerShdw>
              </a:effectLst>
            </a:endParaRPr>
          </a:p>
        </p:txBody>
      </p:sp>
      <p:sp>
        <p:nvSpPr>
          <p:cNvPr id="20" name="正方形/長方形 19">
            <a:extLst>
              <a:ext uri="{FF2B5EF4-FFF2-40B4-BE49-F238E27FC236}">
                <a16:creationId xmlns:a16="http://schemas.microsoft.com/office/drawing/2014/main" id="{04B9894B-442F-460C-96EC-DF3EF365B218}"/>
              </a:ext>
            </a:extLst>
          </p:cNvPr>
          <p:cNvSpPr/>
          <p:nvPr/>
        </p:nvSpPr>
        <p:spPr>
          <a:xfrm>
            <a:off x="9048398"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608DA20A-D542-4209-A79B-EC05FD1C628C}"/>
              </a:ext>
            </a:extLst>
          </p:cNvPr>
          <p:cNvSpPr txBox="1"/>
          <p:nvPr/>
        </p:nvSpPr>
        <p:spPr>
          <a:xfrm>
            <a:off x="10326562"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5212CCFB-37F8-4EAC-A175-87D32743A8CB}"/>
              </a:ext>
            </a:extLst>
          </p:cNvPr>
          <p:cNvSpPr txBox="1"/>
          <p:nvPr/>
        </p:nvSpPr>
        <p:spPr>
          <a:xfrm>
            <a:off x="9048397"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1EC31BB6-E604-41AA-B590-3C67CB8A5B8B}"/>
              </a:ext>
            </a:extLst>
          </p:cNvPr>
          <p:cNvSpPr/>
          <p:nvPr/>
        </p:nvSpPr>
        <p:spPr>
          <a:xfrm>
            <a:off x="528805" y="5654621"/>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7F3DA77D-C186-4D5A-B29A-2BBB94D5859F}"/>
              </a:ext>
            </a:extLst>
          </p:cNvPr>
          <p:cNvSpPr txBox="1"/>
          <p:nvPr/>
        </p:nvSpPr>
        <p:spPr>
          <a:xfrm>
            <a:off x="1806969" y="566285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6434880B-ACD2-435A-8DC3-640F56AEC9A4}"/>
              </a:ext>
            </a:extLst>
          </p:cNvPr>
          <p:cNvSpPr txBox="1"/>
          <p:nvPr/>
        </p:nvSpPr>
        <p:spPr>
          <a:xfrm>
            <a:off x="528804" y="5654620"/>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Tree>
    <p:extLst>
      <p:ext uri="{BB962C8B-B14F-4D97-AF65-F5344CB8AC3E}">
        <p14:creationId xmlns:p14="http://schemas.microsoft.com/office/powerpoint/2010/main" val="192725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815882"/>
          </a:xfrm>
          <a:prstGeom prst="rect">
            <a:avLst/>
          </a:prstGeom>
          <a:noFill/>
        </p:spPr>
        <p:txBody>
          <a:bodyPr wrap="none" rtlCol="0">
            <a:spAutoFit/>
          </a:bodyPr>
          <a:lstStyle/>
          <a:p>
            <a:pPr algn="ctr"/>
            <a:r>
              <a:rPr lang="en-US" altLang="ja-JP" sz="1600" dirty="0"/>
              <a:t>3</a:t>
            </a:r>
            <a:r>
              <a:rPr lang="ja-JP" altLang="en-US" sz="1600" dirty="0"/>
              <a:t>年次の前期に作成した</a:t>
            </a:r>
            <a:endParaRPr lang="en-US" altLang="ja-JP" sz="1600" dirty="0"/>
          </a:p>
          <a:p>
            <a:pPr algn="ctr"/>
            <a:r>
              <a:rPr kumimoji="1" lang="en-US" altLang="ja-JP" sz="1600" dirty="0"/>
              <a:t>Unreal Engine</a:t>
            </a:r>
            <a:r>
              <a:rPr kumimoji="1" lang="ja-JP" altLang="en-US" sz="1600" dirty="0"/>
              <a:t>４を使用した</a:t>
            </a:r>
            <a:endParaRPr kumimoji="1" lang="en-US" altLang="ja-JP" sz="1600" dirty="0"/>
          </a:p>
          <a:p>
            <a:pPr algn="ctr"/>
            <a:r>
              <a:rPr lang="ja-JP" altLang="en-US" sz="1600" dirty="0"/>
              <a:t>テストプロジェクトです。</a:t>
            </a:r>
            <a:endParaRPr lang="en-US" altLang="ja-JP" sz="1600" dirty="0"/>
          </a:p>
          <a:p>
            <a:pPr algn="ctr"/>
            <a:r>
              <a:rPr lang="ja-JP" altLang="en-US" sz="1600" dirty="0"/>
              <a:t>モデルの透過や</a:t>
            </a:r>
            <a:endParaRPr lang="en-US" altLang="ja-JP" sz="1600" dirty="0"/>
          </a:p>
          <a:p>
            <a:pPr algn="ctr"/>
            <a:r>
              <a:rPr lang="ja-JP" altLang="en-US" sz="1600" dirty="0"/>
              <a:t>トレイル処理をしたり。</a:t>
            </a:r>
            <a:endParaRPr lang="en-US" altLang="ja-JP" sz="1600" dirty="0"/>
          </a:p>
          <a:p>
            <a:pPr algn="ctr"/>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pPr algn="ctr"/>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pPr algn="ctr"/>
            <a:r>
              <a:rPr kumimoji="1" lang="ja-JP" altLang="en-US" sz="1600" dirty="0"/>
              <a:t>学内コンテストに応募した作品の</a:t>
            </a:r>
            <a:endParaRPr kumimoji="1" lang="en-US" altLang="ja-JP" sz="1600" dirty="0"/>
          </a:p>
          <a:p>
            <a:pPr algn="ctr"/>
            <a:r>
              <a:rPr lang="ja-JP" altLang="en-US" sz="1600" dirty="0"/>
              <a:t>担当個所であるプレイヤーの飛行、</a:t>
            </a:r>
            <a:endParaRPr lang="en-US" altLang="ja-JP" sz="1600" dirty="0"/>
          </a:p>
          <a:p>
            <a:pPr algn="ctr"/>
            <a:r>
              <a:rPr lang="ja-JP" altLang="en-US" sz="1600" dirty="0"/>
              <a:t>武器切り替え、ダメージ、</a:t>
            </a:r>
            <a:endParaRPr lang="en-US" altLang="ja-JP" sz="1600" dirty="0"/>
          </a:p>
          <a:p>
            <a:pPr algn="ctr"/>
            <a:r>
              <a:rPr lang="ja-JP" altLang="en-US" sz="1600" dirty="0"/>
              <a:t>飛行時のエネルギー管理を</a:t>
            </a:r>
            <a:endParaRPr lang="en-US" altLang="ja-JP" sz="1600" dirty="0"/>
          </a:p>
          <a:p>
            <a:pPr algn="ctr"/>
            <a:r>
              <a:rPr lang="ja-JP" altLang="en-US" sz="1600" dirty="0"/>
              <a:t>チェックするためのテストデモです。</a:t>
            </a:r>
            <a:endParaRPr lang="en-US" altLang="ja-JP" sz="1600" dirty="0"/>
          </a:p>
          <a:p>
            <a:pPr algn="ctr"/>
            <a:r>
              <a:rPr lang="ja-JP" altLang="en-US" sz="1600" dirty="0"/>
              <a:t>ジャンプした後、飛行モードに</a:t>
            </a:r>
            <a:endParaRPr lang="en-US" altLang="ja-JP" sz="1600" dirty="0"/>
          </a:p>
          <a:p>
            <a:pPr algn="ctr"/>
            <a:r>
              <a:rPr lang="ja-JP" altLang="en-US" sz="1600" dirty="0"/>
              <a:t>移行する処理に時間をかけました。</a:t>
            </a:r>
            <a:endParaRPr lang="en-US" altLang="ja-JP" sz="1600"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55300" y="-65225"/>
            <a:ext cx="2281395"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３年次</a:t>
            </a:r>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7" y="1186741"/>
            <a:ext cx="439128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0" name="正方形/長方形 19">
            <a:extLst>
              <a:ext uri="{FF2B5EF4-FFF2-40B4-BE49-F238E27FC236}">
                <a16:creationId xmlns:a16="http://schemas.microsoft.com/office/drawing/2014/main" id="{E3E8C903-E229-4339-A968-594E0A314DDB}"/>
              </a:ext>
            </a:extLst>
          </p:cNvPr>
          <p:cNvSpPr/>
          <p:nvPr/>
        </p:nvSpPr>
        <p:spPr>
          <a:xfrm>
            <a:off x="9018919" y="5662053"/>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8F378B99-D823-45BC-8702-EEEA30511250}"/>
              </a:ext>
            </a:extLst>
          </p:cNvPr>
          <p:cNvSpPr txBox="1"/>
          <p:nvPr/>
        </p:nvSpPr>
        <p:spPr>
          <a:xfrm>
            <a:off x="10297083" y="5670291"/>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endParaRPr lang="ja-JP" altLang="en-US" sz="1200" dirty="0">
              <a:latin typeface="HGPｺﾞｼｯｸE" panose="020B0900000000000000" pitchFamily="50" charset="-128"/>
              <a:ea typeface="HGPｺﾞｼｯｸE" panose="020B0900000000000000" pitchFamily="50" charset="-128"/>
            </a:endParaRPr>
          </a:p>
        </p:txBody>
      </p:sp>
      <p:sp>
        <p:nvSpPr>
          <p:cNvPr id="22" name="テキスト ボックス 21">
            <a:extLst>
              <a:ext uri="{FF2B5EF4-FFF2-40B4-BE49-F238E27FC236}">
                <a16:creationId xmlns:a16="http://schemas.microsoft.com/office/drawing/2014/main" id="{702BA619-7296-4F74-98B8-8EEB95DA6087}"/>
              </a:ext>
            </a:extLst>
          </p:cNvPr>
          <p:cNvSpPr txBox="1"/>
          <p:nvPr/>
        </p:nvSpPr>
        <p:spPr>
          <a:xfrm>
            <a:off x="9018918" y="5662052"/>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p>
        </p:txBody>
      </p:sp>
      <p:sp>
        <p:nvSpPr>
          <p:cNvPr id="23" name="正方形/長方形 22">
            <a:extLst>
              <a:ext uri="{FF2B5EF4-FFF2-40B4-BE49-F238E27FC236}">
                <a16:creationId xmlns:a16="http://schemas.microsoft.com/office/drawing/2014/main" id="{3D45AF4C-535B-491F-A331-910D3A7D295C}"/>
              </a:ext>
            </a:extLst>
          </p:cNvPr>
          <p:cNvSpPr/>
          <p:nvPr/>
        </p:nvSpPr>
        <p:spPr>
          <a:xfrm>
            <a:off x="528805" y="564636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AADB2188-99E6-4986-8465-91E7465A95D8}"/>
              </a:ext>
            </a:extLst>
          </p:cNvPr>
          <p:cNvSpPr txBox="1"/>
          <p:nvPr/>
        </p:nvSpPr>
        <p:spPr>
          <a:xfrm>
            <a:off x="1806969" y="565460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endParaRPr lang="ja-JP" altLang="en-US" sz="1200" dirty="0">
              <a:latin typeface="HGPｺﾞｼｯｸE" panose="020B0900000000000000" pitchFamily="50" charset="-128"/>
              <a:ea typeface="HGPｺﾞｼｯｸE" panose="020B0900000000000000" pitchFamily="50" charset="-128"/>
            </a:endParaRPr>
          </a:p>
        </p:txBody>
      </p:sp>
      <p:sp>
        <p:nvSpPr>
          <p:cNvPr id="25" name="テキスト ボックス 24">
            <a:extLst>
              <a:ext uri="{FF2B5EF4-FFF2-40B4-BE49-F238E27FC236}">
                <a16:creationId xmlns:a16="http://schemas.microsoft.com/office/drawing/2014/main" id="{F7FA57DF-562C-4AB7-87F2-8B2B8953BBFF}"/>
              </a:ext>
            </a:extLst>
          </p:cNvPr>
          <p:cNvSpPr txBox="1"/>
          <p:nvPr/>
        </p:nvSpPr>
        <p:spPr>
          <a:xfrm>
            <a:off x="528804" y="564636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p>
        </p:txBody>
      </p:sp>
    </p:spTree>
    <p:extLst>
      <p:ext uri="{BB962C8B-B14F-4D97-AF65-F5344CB8AC3E}">
        <p14:creationId xmlns:p14="http://schemas.microsoft.com/office/powerpoint/2010/main" val="285045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3"/>
            <a:ext cx="4506623" cy="238365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2031325"/>
          </a:xfrm>
          <a:prstGeom prst="rect">
            <a:avLst/>
          </a:prstGeom>
          <a:noFill/>
        </p:spPr>
        <p:txBody>
          <a:bodyPr wrap="square" rtlCol="0">
            <a:spAutoFit/>
          </a:bodyPr>
          <a:lstStyle/>
          <a:p>
            <a:pPr algn="ctr"/>
            <a:r>
              <a:rPr kumimoji="1" lang="ja-JP" altLang="en-US" dirty="0"/>
              <a:t>全て</a:t>
            </a:r>
            <a:r>
              <a:rPr kumimoji="1" lang="en-US" altLang="ja-JP" dirty="0"/>
              <a:t>2D</a:t>
            </a:r>
            <a:r>
              <a:rPr kumimoji="1" lang="ja-JP" altLang="en-US" dirty="0"/>
              <a:t>でレンダリングしています。</a:t>
            </a:r>
            <a:endParaRPr kumimoji="1" lang="en-US" altLang="ja-JP" dirty="0"/>
          </a:p>
          <a:p>
            <a:pPr algn="ctr"/>
            <a:endParaRPr lang="en-US" altLang="ja-JP" dirty="0"/>
          </a:p>
          <a:p>
            <a:pPr algn="ctr"/>
            <a:r>
              <a:rPr kumimoji="1" lang="ja-JP" altLang="en-US" dirty="0"/>
              <a:t>視点からの視線ベクトルで</a:t>
            </a:r>
            <a:endParaRPr kumimoji="1" lang="en-US" altLang="ja-JP" dirty="0"/>
          </a:p>
          <a:p>
            <a:pPr algn="ctr"/>
            <a:r>
              <a:rPr kumimoji="1" lang="ja-JP" altLang="en-US" dirty="0"/>
              <a:t>球の反射</a:t>
            </a:r>
            <a:r>
              <a:rPr lang="ja-JP" altLang="en-US" dirty="0"/>
              <a:t>や地面の反射、</a:t>
            </a:r>
            <a:endParaRPr lang="en-US" altLang="ja-JP" dirty="0"/>
          </a:p>
          <a:p>
            <a:pPr algn="ctr"/>
            <a:r>
              <a:rPr lang="ja-JP" altLang="en-US" dirty="0"/>
              <a:t>丸みを表現しており、</a:t>
            </a:r>
            <a:endParaRPr lang="en-US" altLang="ja-JP" dirty="0"/>
          </a:p>
          <a:p>
            <a:pPr algn="ctr"/>
            <a:r>
              <a:rPr kumimoji="1" lang="ja-JP" altLang="en-US" dirty="0"/>
              <a:t>光点からの光ベクトルで、</a:t>
            </a:r>
            <a:endParaRPr kumimoji="1" lang="en-US" altLang="ja-JP" dirty="0"/>
          </a:p>
          <a:p>
            <a:pPr algn="ctr"/>
            <a:r>
              <a:rPr lang="ja-JP" altLang="en-US" dirty="0"/>
              <a:t>地面に影を描画しています。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2"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754326"/>
          </a:xfrm>
          <a:prstGeom prst="rect">
            <a:avLst/>
          </a:prstGeom>
          <a:noFill/>
        </p:spPr>
        <p:txBody>
          <a:bodyPr wrap="square" rtlCol="0">
            <a:spAutoFit/>
          </a:bodyPr>
          <a:lstStyle/>
          <a:p>
            <a:pPr algn="ctr"/>
            <a:r>
              <a:rPr kumimoji="1" lang="en-US" altLang="ja-JP" dirty="0"/>
              <a:t>3</a:t>
            </a:r>
            <a:r>
              <a:rPr kumimoji="1" lang="ja-JP" altLang="en-US" dirty="0"/>
              <a:t>年次に</a:t>
            </a:r>
            <a:r>
              <a:rPr kumimoji="1" lang="ja-JP" altLang="en-US" dirty="0" err="1"/>
              <a:t>ぷち</a:t>
            </a:r>
            <a:r>
              <a:rPr kumimoji="1" lang="ja-JP" altLang="en-US" dirty="0"/>
              <a:t>コンに出す予定で制作した</a:t>
            </a:r>
            <a:endParaRPr kumimoji="1" lang="en-US" altLang="ja-JP" dirty="0"/>
          </a:p>
          <a:p>
            <a:pPr algn="ctr"/>
            <a:r>
              <a:rPr lang="en-US" altLang="ja-JP" dirty="0"/>
              <a:t>3DTPS</a:t>
            </a:r>
            <a:r>
              <a:rPr lang="ja-JP" altLang="en-US" dirty="0"/>
              <a:t>ゲームです。</a:t>
            </a:r>
            <a:endParaRPr lang="en-US" altLang="ja-JP" dirty="0"/>
          </a:p>
          <a:p>
            <a:pPr algn="ctr"/>
            <a:r>
              <a:rPr kumimoji="1" lang="ja-JP" altLang="en-US" dirty="0"/>
              <a:t>フィールドに、同じ順路で周回する敵や、自由に動き回る敵を配置したり。</a:t>
            </a:r>
            <a:endParaRPr kumimoji="1" lang="en-US" altLang="ja-JP" dirty="0"/>
          </a:p>
          <a:p>
            <a:pPr algn="ctr"/>
            <a:r>
              <a:rPr lang="ja-JP" altLang="en-US" dirty="0"/>
              <a:t>プレイヤーのボーンに武器をアタッチしたり、色々なことに挑戦しています。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6958" y="3794451"/>
            <a:ext cx="3728886" cy="1477328"/>
          </a:xfrm>
          <a:prstGeom prst="rect">
            <a:avLst/>
          </a:prstGeom>
          <a:noFill/>
        </p:spPr>
        <p:txBody>
          <a:bodyPr wrap="square" rtlCol="0">
            <a:spAutoFit/>
          </a:bodyPr>
          <a:lstStyle/>
          <a:p>
            <a:pPr algn="ctr"/>
            <a:r>
              <a:rPr kumimoji="1" lang="en-US" altLang="ja-JP" dirty="0"/>
              <a:t>2</a:t>
            </a:r>
            <a:r>
              <a:rPr kumimoji="1" lang="ja-JP" altLang="en-US" dirty="0"/>
              <a:t>年次後期に作成した</a:t>
            </a:r>
            <a:endParaRPr kumimoji="1" lang="en-US" altLang="ja-JP" dirty="0"/>
          </a:p>
          <a:p>
            <a:pPr algn="ctr"/>
            <a:r>
              <a:rPr lang="en-US" altLang="ja-JP" dirty="0" err="1"/>
              <a:t>Shootemup</a:t>
            </a:r>
            <a:r>
              <a:rPr lang="ja-JP" altLang="en-US" dirty="0"/>
              <a:t>です。</a:t>
            </a:r>
            <a:endParaRPr lang="en-US" altLang="ja-JP" dirty="0"/>
          </a:p>
          <a:p>
            <a:pPr algn="ctr"/>
            <a:r>
              <a:rPr kumimoji="1" lang="ja-JP" altLang="en-US" dirty="0"/>
              <a:t>敵の弾の挙動をいくつか用意し</a:t>
            </a:r>
            <a:endParaRPr kumimoji="1" lang="en-US" altLang="ja-JP" dirty="0"/>
          </a:p>
          <a:p>
            <a:pPr algn="ctr"/>
            <a:r>
              <a:rPr lang="ja-JP" altLang="en-US" dirty="0"/>
              <a:t>カウンターで切り替え</a:t>
            </a:r>
            <a:endParaRPr lang="en-US" altLang="ja-JP" dirty="0"/>
          </a:p>
          <a:p>
            <a:pPr algn="ctr"/>
            <a:r>
              <a:rPr lang="ja-JP" altLang="en-US" dirty="0"/>
              <a:t>制御しています。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787383" y="3876094"/>
            <a:ext cx="2954655" cy="1477328"/>
          </a:xfrm>
          <a:prstGeom prst="rect">
            <a:avLst/>
          </a:prstGeom>
          <a:noFill/>
        </p:spPr>
        <p:txBody>
          <a:bodyPr wrap="none" rtlCol="0">
            <a:spAutoFit/>
          </a:bodyPr>
          <a:lstStyle/>
          <a:p>
            <a:pPr algn="ctr"/>
            <a:r>
              <a:rPr kumimoji="1" lang="en-US" altLang="ja-JP" dirty="0"/>
              <a:t>2</a:t>
            </a:r>
            <a:r>
              <a:rPr kumimoji="1" lang="ja-JP" altLang="en-US" dirty="0"/>
              <a:t>年次後期に作成した</a:t>
            </a:r>
            <a:endParaRPr kumimoji="1" lang="en-US" altLang="ja-JP" dirty="0"/>
          </a:p>
          <a:p>
            <a:pPr algn="ctr"/>
            <a:r>
              <a:rPr lang="en-US" altLang="ja-JP" dirty="0" err="1"/>
              <a:t>CarryLog</a:t>
            </a:r>
            <a:r>
              <a:rPr lang="ja-JP" altLang="en-US" dirty="0"/>
              <a:t>です。</a:t>
            </a:r>
            <a:endParaRPr lang="en-US" altLang="ja-JP" dirty="0"/>
          </a:p>
          <a:p>
            <a:pPr algn="ctr"/>
            <a:r>
              <a:rPr kumimoji="1" lang="ja-JP" altLang="en-US" dirty="0"/>
              <a:t>落ちてくる岩を</a:t>
            </a:r>
            <a:r>
              <a:rPr lang="ja-JP" altLang="en-US" dirty="0"/>
              <a:t>避けながら</a:t>
            </a:r>
            <a:endParaRPr lang="en-US" altLang="ja-JP" dirty="0"/>
          </a:p>
          <a:p>
            <a:pPr algn="ctr"/>
            <a:r>
              <a:rPr lang="ja-JP" altLang="en-US" dirty="0"/>
              <a:t>丸太を滝の上まで運ぶ</a:t>
            </a:r>
            <a:endParaRPr lang="en-US" altLang="ja-JP" dirty="0"/>
          </a:p>
          <a:p>
            <a:pPr algn="ctr"/>
            <a:r>
              <a:rPr kumimoji="1" lang="ja-JP" altLang="en-US" dirty="0"/>
              <a:t>ゲームです。</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171479"/>
            <a:ext cx="2829952" cy="2123567"/>
          </a:xfrm>
          <a:prstGeom prst="rect">
            <a:avLst/>
          </a:prstGeom>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021" y="1132545"/>
            <a:ext cx="1395074" cy="2162501"/>
          </a:xfrm>
          <a:prstGeom prst="rect">
            <a:avLst/>
          </a:prstGeom>
        </p:spPr>
      </p:pic>
      <p:sp>
        <p:nvSpPr>
          <p:cNvPr id="20" name="正方形/長方形 19">
            <a:extLst>
              <a:ext uri="{FF2B5EF4-FFF2-40B4-BE49-F238E27FC236}">
                <a16:creationId xmlns:a16="http://schemas.microsoft.com/office/drawing/2014/main" id="{86885CC8-1369-4188-A356-30A5282C12B8}"/>
              </a:ext>
            </a:extLst>
          </p:cNvPr>
          <p:cNvSpPr/>
          <p:nvPr/>
        </p:nvSpPr>
        <p:spPr>
          <a:xfrm>
            <a:off x="1590040" y="5359078"/>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a:extLst>
              <a:ext uri="{FF2B5EF4-FFF2-40B4-BE49-F238E27FC236}">
                <a16:creationId xmlns:a16="http://schemas.microsoft.com/office/drawing/2014/main" id="{36415CEA-EF93-4D54-9C3A-F6424855ABAF}"/>
              </a:ext>
            </a:extLst>
          </p:cNvPr>
          <p:cNvSpPr txBox="1"/>
          <p:nvPr/>
        </p:nvSpPr>
        <p:spPr>
          <a:xfrm>
            <a:off x="2868204" y="5367316"/>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290F9542-9B40-4F33-BA27-75068861214D}"/>
              </a:ext>
            </a:extLst>
          </p:cNvPr>
          <p:cNvSpPr txBox="1"/>
          <p:nvPr/>
        </p:nvSpPr>
        <p:spPr>
          <a:xfrm>
            <a:off x="1590039" y="535907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C76ACEEC-D3E7-4452-91FC-D19E048B78E1}"/>
              </a:ext>
            </a:extLst>
          </p:cNvPr>
          <p:cNvSpPr/>
          <p:nvPr/>
        </p:nvSpPr>
        <p:spPr>
          <a:xfrm>
            <a:off x="8041263" y="5359079"/>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D8FAAF64-E391-4970-AF66-401B75D8C282}"/>
              </a:ext>
            </a:extLst>
          </p:cNvPr>
          <p:cNvSpPr txBox="1"/>
          <p:nvPr/>
        </p:nvSpPr>
        <p:spPr>
          <a:xfrm>
            <a:off x="9319427" y="5367317"/>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A6E9E7A3-AA65-4D6B-8AE0-0D627513DD08}"/>
              </a:ext>
            </a:extLst>
          </p:cNvPr>
          <p:cNvSpPr txBox="1"/>
          <p:nvPr/>
        </p:nvSpPr>
        <p:spPr>
          <a:xfrm>
            <a:off x="8041262" y="5359078"/>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4" y="2001451"/>
            <a:ext cx="5151664" cy="2887931"/>
          </a:xfrm>
        </p:spPr>
        <p:txBody>
          <a:bodyPr>
            <a:normAutofit fontScale="85000" lnSpcReduction="20000"/>
          </a:bodyPr>
          <a:lstStyle/>
          <a:p>
            <a:pPr marL="0" indent="0">
              <a:buNone/>
            </a:pPr>
            <a:r>
              <a:rPr lang="ja-JP" altLang="en-US" dirty="0"/>
              <a:t>照準ボタンを押すとカメラがプレイヤーに寄り、注視点にマーカーが表示されます。</a:t>
            </a:r>
            <a:r>
              <a:rPr kumimoji="1" lang="ja-JP" altLang="en-US" dirty="0"/>
              <a:t>マーカーを動かすとそれに合わせてキャラクターが動くようにアニメーションをブレンドしています。</a:t>
            </a:r>
            <a:endParaRPr kumimoji="1" lang="en-US" altLang="ja-JP" dirty="0"/>
          </a:p>
          <a:p>
            <a:pPr marL="0" indent="0">
              <a:buNone/>
            </a:pPr>
            <a:r>
              <a:rPr lang="ja-JP" altLang="en-US" dirty="0"/>
              <a:t>ダッシュも同じようにアニメーションのブレンドを行っており、より滑らかに状態が遷移するように組んでいます。</a:t>
            </a: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278944" y="1857375"/>
            <a:ext cx="5151664" cy="30320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129" y="2098843"/>
            <a:ext cx="5620996" cy="2693145"/>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F7CE79-3D71-467C-AC74-45DEF422C673}"/>
              </a:ext>
            </a:extLst>
          </p:cNvPr>
          <p:cNvSpPr/>
          <p:nvPr/>
        </p:nvSpPr>
        <p:spPr>
          <a:xfrm>
            <a:off x="327222" y="2572091"/>
            <a:ext cx="5566167" cy="64611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a:bodyPr>
          <a:lstStyle/>
          <a:p>
            <a:pPr marL="0" indent="0">
              <a:buNone/>
            </a:pPr>
            <a:r>
              <a:rPr lang="ja-JP" altLang="en-US" sz="1600" dirty="0"/>
              <a:t>敵には順路型と自由型の</a:t>
            </a:r>
            <a:r>
              <a:rPr lang="en-US" altLang="ja-JP" sz="1600" dirty="0"/>
              <a:t>2</a:t>
            </a:r>
            <a:r>
              <a:rPr lang="ja-JP" altLang="en-US" sz="1600" dirty="0"/>
              <a:t>種類の巡回をするものを用意しています。</a:t>
            </a: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r>
              <a:rPr lang="ja-JP" altLang="en-US" sz="1600" dirty="0"/>
              <a:t>自由形は、自分の周囲の決められた</a:t>
            </a:r>
            <a:endParaRPr lang="en-US" altLang="ja-JP" sz="1600" dirty="0"/>
          </a:p>
          <a:p>
            <a:pPr marL="0" indent="0">
              <a:buNone/>
            </a:pPr>
            <a:r>
              <a:rPr lang="ja-JP" altLang="en-US" sz="1600" dirty="0"/>
              <a:t>範囲内に目標を設定し、</a:t>
            </a:r>
            <a:endParaRPr lang="en-US" altLang="ja-JP" sz="1600" dirty="0"/>
          </a:p>
          <a:p>
            <a:pPr marL="0" indent="0">
              <a:buNone/>
            </a:pPr>
            <a:r>
              <a:rPr lang="ja-JP" altLang="en-US" sz="1600" dirty="0"/>
              <a:t>その目標に移動するものです。</a:t>
            </a: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見失って一定時間経つと元の動作に戻るように</a:t>
            </a:r>
            <a:endParaRPr lang="en-US" altLang="ja-JP" sz="1600" dirty="0"/>
          </a:p>
          <a:p>
            <a:pPr marL="0" indent="0">
              <a:buNone/>
            </a:pPr>
            <a:r>
              <a:rPr lang="ja-JP" altLang="en-US" sz="1600" dirty="0"/>
              <a:t>作っています。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EB2081F-CFC1-4E43-BBC8-CD6FB01A368D}"/>
              </a:ext>
            </a:extLst>
          </p:cNvPr>
          <p:cNvSpPr/>
          <p:nvPr/>
        </p:nvSpPr>
        <p:spPr>
          <a:xfrm>
            <a:off x="327219" y="3273540"/>
            <a:ext cx="5566170" cy="98879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029" y="3353312"/>
            <a:ext cx="3044484" cy="2563598"/>
          </a:xfrm>
          <a:prstGeom prst="rect">
            <a:avLst/>
          </a:prstGeom>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巡回するタイプの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576586"/>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9554" y="3092718"/>
            <a:ext cx="2500527" cy="1276031"/>
          </a:xfrm>
          <a:prstGeom prst="rect">
            <a:avLst/>
          </a:prstGeom>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58105"/>
            <a:ext cx="4171950" cy="1325563"/>
          </a:xfrm>
        </p:spPr>
        <p:txBody>
          <a:bodyPr/>
          <a:lstStyle/>
          <a:p>
            <a:pPr algn="ctr"/>
            <a:r>
              <a:rPr kumimoji="1" lang="en-US" altLang="ja-JP" b="1" dirty="0">
                <a:solidFill>
                  <a:srgbClr val="FF0000"/>
                </a:solidFill>
                <a:effectLst>
                  <a:outerShdw blurRad="38100" dist="38100" dir="2700000" algn="tl">
                    <a:srgbClr val="000000">
                      <a:alpha val="43137"/>
                    </a:srgbClr>
                  </a:outerShdw>
                </a:effectLst>
              </a:rPr>
              <a:t>AGE</a:t>
            </a:r>
            <a:r>
              <a:rPr kumimoji="1" lang="ja-JP" altLang="en-US" b="1" dirty="0">
                <a:solidFill>
                  <a:srgbClr val="FF0000"/>
                </a:solidFill>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68803" y="5104580"/>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477328"/>
          </a:xfrm>
          <a:prstGeom prst="rect">
            <a:avLst/>
          </a:prstGeom>
          <a:noFill/>
        </p:spPr>
        <p:txBody>
          <a:bodyPr wrap="square" rtlCol="0">
            <a:spAutoFit/>
          </a:bodyPr>
          <a:lstStyle/>
          <a:p>
            <a:pPr algn="ctr"/>
            <a:r>
              <a:rPr kumimoji="1" lang="en-US" altLang="ja-JP" dirty="0"/>
              <a:t>3</a:t>
            </a:r>
            <a:r>
              <a:rPr kumimoji="1" lang="ja-JP" altLang="en-US" dirty="0"/>
              <a:t>年次に学内コンテスト用に制作した</a:t>
            </a:r>
            <a:endParaRPr kumimoji="1" lang="en-US" altLang="ja-JP" dirty="0"/>
          </a:p>
          <a:p>
            <a:pPr algn="ctr"/>
            <a:r>
              <a:rPr lang="en-US" altLang="ja-JP" dirty="0"/>
              <a:t>3DFPS</a:t>
            </a:r>
            <a:r>
              <a:rPr lang="ja-JP" altLang="en-US" dirty="0"/>
              <a:t>ゲームです。</a:t>
            </a:r>
            <a:endParaRPr lang="en-US" altLang="ja-JP" dirty="0"/>
          </a:p>
          <a:p>
            <a:pPr algn="ctr"/>
            <a:r>
              <a:rPr lang="ja-JP" altLang="en-US" dirty="0"/>
              <a:t>自分の担当個所は、プレイヤー周りで</a:t>
            </a:r>
            <a:endParaRPr lang="en-US" altLang="ja-JP" dirty="0"/>
          </a:p>
          <a:p>
            <a:pPr algn="ctr"/>
            <a:r>
              <a:rPr lang="ja-JP" altLang="en-US" dirty="0"/>
              <a:t>武器切り替え、飛行処理を</a:t>
            </a:r>
            <a:endParaRPr lang="en-US" altLang="ja-JP" dirty="0"/>
          </a:p>
          <a:p>
            <a:pPr algn="ctr"/>
            <a:r>
              <a:rPr lang="ja-JP" altLang="en-US" dirty="0"/>
              <a:t>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368300" y="4722642"/>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393" y="1082270"/>
            <a:ext cx="5255074" cy="2317599"/>
          </a:xfrm>
          <a:prstGeom prst="rect">
            <a:avLst/>
          </a:prstGeom>
        </p:spPr>
      </p:pic>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518" y="3605983"/>
            <a:ext cx="5250949" cy="2199836"/>
          </a:xfrm>
          <a:prstGeom prst="rect">
            <a:avLst/>
          </a:prstGeom>
        </p:spPr>
      </p:pic>
      <p:sp>
        <p:nvSpPr>
          <p:cNvPr id="15" name="フローチャート: 結合子 14">
            <a:extLst>
              <a:ext uri="{FF2B5EF4-FFF2-40B4-BE49-F238E27FC236}">
                <a16:creationId xmlns:a16="http://schemas.microsoft.com/office/drawing/2014/main" id="{3F2BFD95-B8EF-4F06-AE8E-985764066585}"/>
              </a:ext>
            </a:extLst>
          </p:cNvPr>
          <p:cNvSpPr/>
          <p:nvPr/>
        </p:nvSpPr>
        <p:spPr>
          <a:xfrm>
            <a:off x="6199419" y="2012469"/>
            <a:ext cx="457200" cy="457200"/>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C70CA155-3EA0-4047-9D6E-E2C6E93366B3}"/>
              </a:ext>
            </a:extLst>
          </p:cNvPr>
          <p:cNvSpPr/>
          <p:nvPr/>
        </p:nvSpPr>
        <p:spPr>
          <a:xfrm>
            <a:off x="6199419" y="4477301"/>
            <a:ext cx="457200" cy="457200"/>
          </a:xfrm>
          <a:prstGeom prst="flowChartConnector">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EBDCFBD-1F2A-4845-93D7-900333C4F525}"/>
              </a:ext>
            </a:extLst>
          </p:cNvPr>
          <p:cNvSpPr/>
          <p:nvPr/>
        </p:nvSpPr>
        <p:spPr>
          <a:xfrm>
            <a:off x="257175" y="1368544"/>
            <a:ext cx="5202008" cy="20313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314325" y="1370529"/>
            <a:ext cx="5144858" cy="2031325"/>
          </a:xfrm>
          <a:prstGeom prst="rect">
            <a:avLst/>
          </a:prstGeom>
          <a:noFill/>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プレイヤーから現在の状態を取得し</a:t>
            </a:r>
            <a:endParaRPr kumimoji="1" lang="en-US" altLang="ja-JP" dirty="0"/>
          </a:p>
          <a:p>
            <a:r>
              <a:rPr lang="ja-JP" altLang="en-US" dirty="0"/>
              <a:t>ブランチします。</a:t>
            </a:r>
            <a:endParaRPr lang="en-US" altLang="ja-JP" dirty="0"/>
          </a:p>
          <a:p>
            <a:r>
              <a:rPr kumimoji="1" lang="ja-JP" altLang="en-US" dirty="0"/>
              <a:t>この時、着地状態か落下状態かを判定します。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7"/>
            <a:ext cx="5202008" cy="203132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314324" y="3860537"/>
            <a:ext cx="5116283" cy="2031325"/>
          </a:xfrm>
          <a:prstGeom prst="rect">
            <a:avLst/>
          </a:prstGeom>
          <a:noFill/>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飛行状態では、エネルギーを使用して飛ぶという設定があったので、</a:t>
            </a:r>
            <a:endParaRPr lang="en-US" altLang="ja-JP" dirty="0"/>
          </a:p>
          <a:p>
            <a:r>
              <a:rPr lang="ja-JP" altLang="en-US" dirty="0"/>
              <a:t>エネルギーの現在値を取得し、ジャンプボタンを押している間は常に減算し</a:t>
            </a:r>
            <a:endParaRPr lang="en-US" altLang="ja-JP" dirty="0"/>
          </a:p>
          <a:p>
            <a:r>
              <a:rPr lang="en-US" altLang="ja-JP" dirty="0"/>
              <a:t>0</a:t>
            </a:r>
            <a:r>
              <a:rPr lang="ja-JP" altLang="en-US" dirty="0"/>
              <a:t>になるとジャンプをロックし</a:t>
            </a:r>
            <a:endParaRPr lang="en-US" altLang="ja-JP" dirty="0"/>
          </a:p>
          <a:p>
            <a:r>
              <a:rPr lang="ja-JP" altLang="en-US" dirty="0"/>
              <a:t>着地させるというものです。</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96242"/>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68491"/>
            <a:ext cx="4506623" cy="2637064"/>
          </a:xfrm>
          <a:prstGeom prst="rect">
            <a:avLst/>
          </a:prstGeom>
          <a:solidFill>
            <a:schemeClr val="accent1">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560855" y="3765655"/>
            <a:ext cx="4290788" cy="1754326"/>
          </a:xfrm>
          <a:prstGeom prst="rect">
            <a:avLst/>
          </a:prstGeom>
          <a:noFill/>
        </p:spPr>
        <p:txBody>
          <a:bodyPr wrap="square" rtlCol="0">
            <a:spAutoFit/>
          </a:bodyPr>
          <a:lstStyle/>
          <a:p>
            <a:pPr algn="ctr"/>
            <a:r>
              <a:rPr lang="en-US" altLang="ja-JP" dirty="0"/>
              <a:t>1</a:t>
            </a:r>
            <a:r>
              <a:rPr lang="ja-JP" altLang="en-US" dirty="0"/>
              <a:t>年次の最初に作った</a:t>
            </a:r>
            <a:endParaRPr lang="en-US" altLang="ja-JP" dirty="0"/>
          </a:p>
          <a:p>
            <a:pPr algn="ctr"/>
            <a:r>
              <a:rPr lang="ja-JP" altLang="en-US" dirty="0"/>
              <a:t>初めてのプログラム作品です。</a:t>
            </a:r>
            <a:endParaRPr lang="en-US" altLang="ja-JP" dirty="0"/>
          </a:p>
          <a:p>
            <a:pPr algn="ctr"/>
            <a:r>
              <a:rPr lang="ja-JP" altLang="en-US" dirty="0"/>
              <a:t>自機が上下左右に動き</a:t>
            </a:r>
            <a:endParaRPr lang="en-US" altLang="ja-JP" dirty="0"/>
          </a:p>
          <a:p>
            <a:pPr algn="ctr"/>
            <a:r>
              <a:rPr lang="ja-JP" altLang="en-US" dirty="0"/>
              <a:t>敵が画面上のランダムな位置から</a:t>
            </a:r>
            <a:endParaRPr lang="en-US" altLang="ja-JP" dirty="0"/>
          </a:p>
          <a:p>
            <a:pPr algn="ctr"/>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094717" y="3876094"/>
            <a:ext cx="4339682" cy="1200329"/>
          </a:xfrm>
          <a:prstGeom prst="rect">
            <a:avLst/>
          </a:prstGeom>
          <a:noFill/>
        </p:spPr>
        <p:txBody>
          <a:bodyPr wrap="square" rtlCol="0">
            <a:spAutoFit/>
          </a:bodyPr>
          <a:lstStyle/>
          <a:p>
            <a:pPr algn="ctr"/>
            <a:r>
              <a:rPr kumimoji="1" lang="ja-JP" altLang="en-US" dirty="0"/>
              <a:t>１年次の２作品目</a:t>
            </a:r>
            <a:endParaRPr kumimoji="1" lang="en-US" altLang="ja-JP" dirty="0"/>
          </a:p>
          <a:p>
            <a:pPr algn="ctr"/>
            <a:r>
              <a:rPr lang="ja-JP" altLang="en-US" dirty="0"/>
              <a:t>インベーダーゲームです。</a:t>
            </a:r>
            <a:endParaRPr lang="en-US" altLang="ja-JP" dirty="0"/>
          </a:p>
          <a:p>
            <a:pPr algn="ctr"/>
            <a:r>
              <a:rPr lang="ja-JP" altLang="en-US" dirty="0"/>
              <a:t>配列を使って敵を制御する</a:t>
            </a:r>
            <a:endParaRPr lang="en-US" altLang="ja-JP" dirty="0"/>
          </a:p>
          <a:p>
            <a:pPr algn="ctr"/>
            <a:r>
              <a:rPr kumimoji="1" lang="ja-JP" altLang="en-US" dirty="0"/>
              <a:t>ということを習いました。</a:t>
            </a:r>
            <a:endParaRPr kumimoji="1" lang="en-US" altLang="ja-JP" dirty="0"/>
          </a:p>
        </p:txBody>
      </p:sp>
      <p:sp>
        <p:nvSpPr>
          <p:cNvPr id="19" name="正方形/長方形 18">
            <a:extLst>
              <a:ext uri="{FF2B5EF4-FFF2-40B4-BE49-F238E27FC236}">
                <a16:creationId xmlns:a16="http://schemas.microsoft.com/office/drawing/2014/main" id="{BF62372B-B639-4B40-AF4A-CEA1B62DD4DF}"/>
              </a:ext>
            </a:extLst>
          </p:cNvPr>
          <p:cNvSpPr/>
          <p:nvPr/>
        </p:nvSpPr>
        <p:spPr>
          <a:xfrm>
            <a:off x="4964918" y="-65225"/>
            <a:ext cx="2262158"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１年次</a:t>
            </a:r>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3" name="正方形/長方形 22">
            <a:extLst>
              <a:ext uri="{FF2B5EF4-FFF2-40B4-BE49-F238E27FC236}">
                <a16:creationId xmlns:a16="http://schemas.microsoft.com/office/drawing/2014/main" id="{08F37671-AA37-4F4A-97CD-15457BBB715A}"/>
              </a:ext>
            </a:extLst>
          </p:cNvPr>
          <p:cNvSpPr/>
          <p:nvPr/>
        </p:nvSpPr>
        <p:spPr>
          <a:xfrm>
            <a:off x="9020536"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49F3CEB3-D106-4E40-9F57-B0B292AD5B0E}"/>
              </a:ext>
            </a:extLst>
          </p:cNvPr>
          <p:cNvSpPr txBox="1"/>
          <p:nvPr/>
        </p:nvSpPr>
        <p:spPr>
          <a:xfrm>
            <a:off x="10298700"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7806718-315F-465E-9054-FC5BFDAE72E9}"/>
              </a:ext>
            </a:extLst>
          </p:cNvPr>
          <p:cNvSpPr txBox="1"/>
          <p:nvPr/>
        </p:nvSpPr>
        <p:spPr>
          <a:xfrm>
            <a:off x="9020535"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485AC54B-963F-4B2E-BF63-5BDDEF4BBA21}"/>
              </a:ext>
            </a:extLst>
          </p:cNvPr>
          <p:cNvSpPr/>
          <p:nvPr/>
        </p:nvSpPr>
        <p:spPr>
          <a:xfrm>
            <a:off x="528804" y="5650986"/>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FF1E9DB-9E2C-4E94-A56C-43CDAE15D19D}"/>
              </a:ext>
            </a:extLst>
          </p:cNvPr>
          <p:cNvSpPr txBox="1"/>
          <p:nvPr/>
        </p:nvSpPr>
        <p:spPr>
          <a:xfrm>
            <a:off x="1806968" y="5659224"/>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6CE086D-734A-49E5-86E0-4831E4BDA9F1}"/>
              </a:ext>
            </a:extLst>
          </p:cNvPr>
          <p:cNvSpPr txBox="1"/>
          <p:nvPr/>
        </p:nvSpPr>
        <p:spPr>
          <a:xfrm>
            <a:off x="528803" y="5650985"/>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TotalTime>
  <Words>1504</Words>
  <Application>Microsoft Office PowerPoint</Application>
  <PresentationFormat>ワイド画面</PresentationFormat>
  <Paragraphs>362</Paragraphs>
  <Slides>21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Arial Unicode MS</vt:lpstr>
      <vt:lpstr>HGPｺﾞｼｯｸE</vt:lpstr>
      <vt:lpstr>inherit</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58</cp:revision>
  <dcterms:created xsi:type="dcterms:W3CDTF">2021-12-06T05:55:58Z</dcterms:created>
  <dcterms:modified xsi:type="dcterms:W3CDTF">2021-12-08T03:19:14Z</dcterms:modified>
</cp:coreProperties>
</file>